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334" r:id="rId3"/>
    <p:sldId id="258" r:id="rId4"/>
    <p:sldId id="260" r:id="rId5"/>
    <p:sldId id="281" r:id="rId6"/>
    <p:sldId id="262" r:id="rId7"/>
    <p:sldId id="264" r:id="rId8"/>
    <p:sldId id="335" r:id="rId9"/>
    <p:sldId id="290" r:id="rId10"/>
    <p:sldId id="336" r:id="rId11"/>
    <p:sldId id="266" r:id="rId12"/>
    <p:sldId id="284" r:id="rId13"/>
    <p:sldId id="289" r:id="rId14"/>
    <p:sldId id="268" r:id="rId15"/>
    <p:sldId id="287" r:id="rId16"/>
    <p:sldId id="286" r:id="rId17"/>
    <p:sldId id="285" r:id="rId18"/>
    <p:sldId id="333" r:id="rId19"/>
    <p:sldId id="33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3"/>
    <p:restoredTop sz="91367" autoAdjust="0"/>
  </p:normalViewPr>
  <p:slideViewPr>
    <p:cSldViewPr snapToGrid="0" snapToObjects="1">
      <p:cViewPr varScale="1">
        <p:scale>
          <a:sx n="86" d="100"/>
          <a:sy n="86" d="100"/>
        </p:scale>
        <p:origin x="91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41FF5-1B75-5542-ACD1-5AFA833DC4BB}" type="datetimeFigureOut">
              <a:rPr lang="nl-NL" smtClean="0"/>
              <a:t>28-08-20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82B05-C3D5-1F48-BEAB-FEE303A0DE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798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http://</a:t>
            </a:r>
            <a:r>
              <a:rPr lang="nl-NL" dirty="0" err="1"/>
              <a:t>www.whosampled.com</a:t>
            </a:r>
            <a:r>
              <a:rPr lang="nl-NL" dirty="0"/>
              <a:t>/sample/100/</a:t>
            </a:r>
            <a:r>
              <a:rPr lang="nl-NL" dirty="0" err="1"/>
              <a:t>Sugarhill</a:t>
            </a:r>
            <a:r>
              <a:rPr lang="nl-NL" dirty="0"/>
              <a:t>-Gang-</a:t>
            </a:r>
            <a:r>
              <a:rPr lang="nl-NL" dirty="0" err="1"/>
              <a:t>Rapper's</a:t>
            </a:r>
            <a:r>
              <a:rPr lang="nl-NL" dirty="0"/>
              <a:t>-Delight-Chic-</a:t>
            </a:r>
            <a:r>
              <a:rPr lang="nl-NL" dirty="0" err="1"/>
              <a:t>Good</a:t>
            </a:r>
            <a:r>
              <a:rPr lang="nl-NL" dirty="0"/>
              <a:t>-Times/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82B05-C3D5-1F48-BEAB-FEE303A0DEA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105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58F1A1-5759-A24D-AD30-67AC20347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4B5C44B-028C-0749-99F0-292C341C5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4EF3E0-34A7-DE43-9EDA-31EA8352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8/28/20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B44CA9-8BC9-7E43-9737-758F25661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817EAC-7B25-1844-8598-AAC530490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0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A8F534-5B76-5747-A5C5-5DAFE6014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8402A4C-9C6B-6D42-99EF-627610451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4B603A-78F0-7145-ACB2-C3542F9BC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8/28/20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9E4CF5A-C80C-0045-9ABF-4AC8F74A3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EBA819-CE9E-F04E-855C-D842BC0B2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89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A041829-F4CD-7941-874A-5CCF0E15AC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BC53FB9-875A-E744-A763-54285C435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675548-546C-9D45-9ECD-A41ABF7F0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8/28/20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5ABDDC-9940-0B4B-B7B7-CFEF5D3F4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C9650A-5FF8-564F-860D-A6F748BF9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9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FB8A1-9505-0340-80A1-84C572B40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77EF50-B0A4-9345-9073-A288EC157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EDD34C-C3C6-784B-9F29-907A3ACDE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8/28/20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25CDD09-3279-0A4E-8E8E-AD23ED34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00D208-E1F1-8643-BAB7-BCF74ED33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1382E2-6BB2-6142-B3B4-BA58DCAB4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1C53DE-A712-044F-AE3E-00D938923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A0353D-581B-A145-BE8C-7891DC039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8/28/20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2CCBC6-5075-DD46-A66E-7A43719E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1B3DC1-BF27-0345-BA24-0A2C46C44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9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0022C7-9680-4E42-BDE6-834570541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0DE1B5-2A49-D448-81D7-8E6E0D7DD1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47DE16A-A048-9343-92A8-78418E9C0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A8F980B-8197-3340-BB26-3B4ECB01C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8/28/20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B9F927F-64DA-DD45-9CE7-F41F90AD6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973A41-D037-D847-BE89-36178641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3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E091F6-EC1E-1347-AFC0-569199B7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F51482B-16FC-C046-9ECD-B8B9A107B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5495559-8758-8A4B-B81F-D18272DBE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1813702-C4D3-4044-945B-2B824A63EC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1517398-23D3-994E-891B-9E3861607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B87807D-4178-4140-A84C-B2360BF97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8/28/20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C1CF51C-1986-D348-B32B-476FDBF68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C561AE0-ACD3-894C-8DBF-17C117C9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6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253F4B-10C8-604E-BB23-6F694A7B0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3800AE2-C90A-FA42-8F32-4AED330C1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8/28/20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5D1FD19-59D1-0543-A65A-991BE08FD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7FCA70C-9C40-6748-A9F6-323EA8B27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8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304F273-99A3-0E4A-8C96-4C2AC6CB1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8/28/20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F766150-0790-F44F-8D79-E06D3D9C8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AEB59E2-14EA-624A-9AF3-653D3A8B0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9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145B17-66DE-534F-BA90-DA215CC07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047CEB-9E84-EC47-9EB3-366871A04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F7B095-6E71-764D-965F-951B0967D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EECCF5D-80B7-304A-8D69-41DF975E9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8/28/20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9D419A9-58AB-3447-995E-9A08ECBA0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B8C48FC-E087-0749-8687-0F1EE90A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24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02A18B-486E-9F46-98BE-4B2F859BC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A4E98DB-7789-6842-B2F8-2F0043F04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2535CD5-8C26-2B42-A544-9CD13D45A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D1A358F-C488-7E40-A4A2-8BED34A7A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8/28/20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65366CE-98F7-8543-AAE3-BD430DC24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5EC1483-BD60-3743-BE37-86653D893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7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1049688-CBA1-234B-AB4D-EFCCE5158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8D190DA-541E-084C-86EE-25AC41AD5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39FF92-B8FA-D344-B3EF-F79D0B4875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8/28/20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0C53FF-3CA2-2246-87B7-7044405CC2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FC2BBF-0CEE-6946-B099-CCC92FE109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1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youtube.com/watch?v=Png8AMhtNAU&amp;list=RDPng8AMhtNAU&amp;index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jpeg"/><Relationship Id="rId10" Type="http://schemas.openxmlformats.org/officeDocument/2006/relationships/image" Target="../media/image52.png"/><Relationship Id="rId4" Type="http://schemas.openxmlformats.org/officeDocument/2006/relationships/image" Target="../media/image46.jpeg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eH3giaIzONA" TargetMode="External"/><Relationship Id="rId3" Type="http://schemas.openxmlformats.org/officeDocument/2006/relationships/hyperlink" Target="http://www.youtube.com/watch?v=Ky5_WeQWfeY" TargetMode="External"/><Relationship Id="rId7" Type="http://schemas.openxmlformats.org/officeDocument/2006/relationships/hyperlink" Target="https://www.youtube.com/watch?v=OQvOADQJda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sLf4i078eDc" TargetMode="External"/><Relationship Id="rId5" Type="http://schemas.openxmlformats.org/officeDocument/2006/relationships/hyperlink" Target="http://www.youtube.com/watch?v=14S_s2epMaA" TargetMode="External"/><Relationship Id="rId4" Type="http://schemas.openxmlformats.org/officeDocument/2006/relationships/hyperlink" Target="https://www.youtube.com/watch?v=kl1hgXfX5-U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Herhaling Massacultuur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POPMUZIEK</a:t>
            </a:r>
          </a:p>
        </p:txBody>
      </p:sp>
      <p:pic>
        <p:nvPicPr>
          <p:cNvPr id="4" name="Afbeelding 3" descr="data.940xC480x269+0+186.940x527.jpg"/>
          <p:cNvPicPr>
            <a:picLocks noChangeAspect="1"/>
          </p:cNvPicPr>
          <p:nvPr/>
        </p:nvPicPr>
        <p:blipFill>
          <a:blip r:embed="rId2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4122"/>
            <a:ext cx="9144000" cy="512647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3400425" y="3174972"/>
            <a:ext cx="2634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FFFF00"/>
                </a:solidFill>
              </a:rPr>
              <a:t>1950-NU</a:t>
            </a:r>
          </a:p>
        </p:txBody>
      </p:sp>
    </p:spTree>
    <p:extLst>
      <p:ext uri="{BB962C8B-B14F-4D97-AF65-F5344CB8AC3E}">
        <p14:creationId xmlns:p14="http://schemas.microsoft.com/office/powerpoint/2010/main" val="3948829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D80EC3-87EB-2B4B-A57D-23080DD19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8E290B4-37EB-7D48-AB40-649A5A8F2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83" y="274638"/>
            <a:ext cx="4882641" cy="6186487"/>
          </a:xfrm>
        </p:spPr>
      </p:pic>
    </p:spTree>
    <p:extLst>
      <p:ext uri="{BB962C8B-B14F-4D97-AF65-F5344CB8AC3E}">
        <p14:creationId xmlns:p14="http://schemas.microsoft.com/office/powerpoint/2010/main" val="1724717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 dirty="0" err="1">
                <a:latin typeface="Verdana" charset="0"/>
                <a:ea typeface="ＭＳ Ｐゴシック" charset="0"/>
                <a:cs typeface="ＭＳ Ｐゴシック" charset="0"/>
              </a:rPr>
              <a:t>Popcultuur</a:t>
            </a:r>
            <a:endParaRPr lang="nl-NL" sz="6000" b="1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err="1">
                <a:latin typeface="Verdana" charset="0"/>
                <a:ea typeface="ＭＳ Ｐゴシック" charset="0"/>
                <a:cs typeface="ＭＳ Ｐゴシック" charset="0"/>
              </a:rPr>
              <a:t>Televisie</a:t>
            </a: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Verdana" charset="0"/>
                <a:ea typeface="ＭＳ Ｐゴシック" charset="0"/>
                <a:cs typeface="ＭＳ Ｐゴシック" charset="0"/>
              </a:rPr>
              <a:t>en</a:t>
            </a: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 radio</a:t>
            </a: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400" dirty="0" err="1">
                <a:latin typeface="Verdana" charset="0"/>
                <a:ea typeface="ＭＳ Ｐゴシック" charset="0"/>
                <a:cs typeface="ＭＳ Ｐゴシック" charset="0"/>
              </a:rPr>
              <a:t>Ontstaan</a:t>
            </a: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Verdana" charset="0"/>
                <a:ea typeface="ＭＳ Ｐゴシック" charset="0"/>
                <a:cs typeface="ＭＳ Ｐゴシック" charset="0"/>
              </a:rPr>
              <a:t>jongerencultuur</a:t>
            </a:r>
            <a:endParaRPr lang="en-US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400" dirty="0" err="1">
                <a:latin typeface="Verdana" charset="0"/>
                <a:ea typeface="ＭＳ Ｐゴシック" charset="0"/>
                <a:cs typeface="ＭＳ Ｐゴシック" charset="0"/>
              </a:rPr>
              <a:t>Interessante</a:t>
            </a: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Verdana" charset="0"/>
                <a:ea typeface="ＭＳ Ｐゴシック" charset="0"/>
                <a:cs typeface="ＭＳ Ｐゴシック" charset="0"/>
              </a:rPr>
              <a:t>doelgroep</a:t>
            </a:r>
            <a:endParaRPr lang="en-US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Eigen </a:t>
            </a:r>
            <a:r>
              <a:rPr lang="en-US" sz="2400" dirty="0" err="1">
                <a:latin typeface="Verdana" charset="0"/>
                <a:ea typeface="ＭＳ Ｐゴシック" charset="0"/>
                <a:cs typeface="ＭＳ Ｐゴシック" charset="0"/>
              </a:rPr>
              <a:t>kleding</a:t>
            </a: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Verdana" charset="0"/>
                <a:ea typeface="ＭＳ Ｐゴシック" charset="0"/>
                <a:cs typeface="ＭＳ Ｐゴシック" charset="0"/>
              </a:rPr>
              <a:t>en</a:t>
            </a:r>
            <a:r>
              <a:rPr lang="en-US" sz="24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>
                <a:latin typeface="Verdana" charset="0"/>
                <a:ea typeface="ＭＳ Ｐゴシック" charset="0"/>
                <a:cs typeface="ＭＳ Ｐゴシック" charset="0"/>
              </a:rPr>
              <a:t>dans</a:t>
            </a:r>
            <a:endParaRPr lang="en-US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sz="2400" dirty="0" err="1">
                <a:latin typeface="Verdana" charset="0"/>
                <a:ea typeface="ＭＳ Ｐゴシック" charset="0"/>
                <a:cs typeface="ＭＳ Ｐゴシック" charset="0"/>
              </a:rPr>
              <a:t>Subculturen</a:t>
            </a:r>
            <a:endParaRPr lang="en-US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sz="24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18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9459" name="Picture 5" descr="20100208110732610872_Goth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666" y="4372486"/>
            <a:ext cx="1959065" cy="244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 descr="oldscool-gab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1593" y="1805329"/>
            <a:ext cx="1585264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 descr="bob_marley_wallpaper_picture_image_free_music_reggae_desktop_wallpaper_102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5378" y="4372487"/>
            <a:ext cx="2865620" cy="212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3" descr="Madonna_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2320924"/>
            <a:ext cx="1863564" cy="175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5" descr="disco280kzub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4689" y="729737"/>
            <a:ext cx="177498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7" descr="beatles_abbey_road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5894" y="4372487"/>
            <a:ext cx="2995159" cy="235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877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6000" b="1" dirty="0"/>
              <a:t>Jongerencultuur en subcultuur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600" dirty="0">
                <a:hlinkClick r:id="rId2"/>
              </a:rPr>
              <a:t>https://www.youtube.com/watch?v=Png8AMhtNAU&amp;list=RDPng8AMhtNAU&amp;index=1</a:t>
            </a:r>
            <a:r>
              <a:rPr lang="pl-PL" sz="1600" dirty="0"/>
              <a:t> </a:t>
            </a:r>
            <a:r>
              <a:rPr lang="pl-PL" sz="1600" dirty="0" err="1"/>
              <a:t>vanaf</a:t>
            </a:r>
            <a:r>
              <a:rPr lang="pl-PL" sz="1600"/>
              <a:t> 1.27</a:t>
            </a:r>
            <a:endParaRPr lang="pl-PL" sz="1600" dirty="0"/>
          </a:p>
          <a:p>
            <a:endParaRPr lang="nl-NL" sz="1600" dirty="0"/>
          </a:p>
        </p:txBody>
      </p:sp>
      <p:pic>
        <p:nvPicPr>
          <p:cNvPr id="4" name="Afbeelding 3" descr="4e98466f80f2f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813" y="2325638"/>
            <a:ext cx="4154594" cy="2440850"/>
          </a:xfrm>
          <a:prstGeom prst="rect">
            <a:avLst/>
          </a:prstGeom>
        </p:spPr>
      </p:pic>
      <p:pic>
        <p:nvPicPr>
          <p:cNvPr id="7" name="Afbeelding 6" descr="kas_8051-1609-1-30_90_(1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5461" y="2211338"/>
            <a:ext cx="3386907" cy="2555150"/>
          </a:xfrm>
          <a:prstGeom prst="rect">
            <a:avLst/>
          </a:prstGeom>
        </p:spPr>
      </p:pic>
      <p:pic>
        <p:nvPicPr>
          <p:cNvPr id="8" name="Afbeelding 7" descr="-Rock-n-Roll-rock-33510432-500-30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774" y="4928749"/>
            <a:ext cx="2346085" cy="1672826"/>
          </a:xfrm>
          <a:prstGeom prst="rect">
            <a:avLst/>
          </a:prstGeom>
        </p:spPr>
      </p:pic>
      <p:pic>
        <p:nvPicPr>
          <p:cNvPr id="9" name="Afbeelding 8" descr="12059275-limassol-cyprus--march-6-unidentified-participants-in-hippie-costumes-in-cyprus-carnival-parade-on-m.jpe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813" y="4901424"/>
            <a:ext cx="2893100" cy="183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74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 descr="Schermafbeelding 2016-10-16 om 11.05.3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41" y="2137043"/>
            <a:ext cx="5758076" cy="3640250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74" y="250652"/>
            <a:ext cx="1987078" cy="139131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5728" y="250652"/>
            <a:ext cx="1938580" cy="163052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9959" y="4591503"/>
            <a:ext cx="1526663" cy="1752139"/>
          </a:xfrm>
          <a:prstGeom prst="rect">
            <a:avLst/>
          </a:prstGeom>
        </p:spPr>
      </p:pic>
      <p:pic>
        <p:nvPicPr>
          <p:cNvPr id="1028" name="Picture 4" descr="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38" y="4973302"/>
            <a:ext cx="1357405" cy="182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ge result for punk 70 ti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84" y="250652"/>
            <a:ext cx="3895056" cy="177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mage result for mini rok 60ties">
            <a:extLst>
              <a:ext uri="{FF2B5EF4-FFF2-40B4-BE49-F238E27FC236}">
                <a16:creationId xmlns:a16="http://schemas.microsoft.com/office/drawing/2014/main" id="{0E28390B-0DE3-FD4A-A94A-D3B2D54C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019" y="2199611"/>
            <a:ext cx="1546577" cy="199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846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Ontstaan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videoclip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Gebruik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 media en </a:t>
            </a: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reclame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Cultuur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 en trends </a:t>
            </a: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wereldwijd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Wereld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 is </a:t>
            </a: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gemakkelijk</a:t>
            </a: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bereikbaar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Imago artiest </a:t>
            </a:r>
            <a:r>
              <a:rPr lang="en-US" dirty="0" err="1">
                <a:latin typeface="Verdana" charset="0"/>
                <a:ea typeface="ＭＳ Ｐゴシック" charset="0"/>
                <a:cs typeface="ＭＳ Ｐゴシック" charset="0"/>
              </a:rPr>
              <a:t>belangrijk</a:t>
            </a:r>
            <a:endParaRPr lang="en-US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nl-NL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0483" name="Picture 5" descr="MichaelJacksonThriller25thCove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0748" y="355418"/>
            <a:ext cx="3483587" cy="291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7" descr="madonna-ven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812" y="4495800"/>
            <a:ext cx="3028013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9" descr="myadidas_likethewayyoumov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1036" y="3541308"/>
            <a:ext cx="2533807" cy="314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757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Sterrendom en fans</a:t>
            </a:r>
          </a:p>
        </p:txBody>
      </p:sp>
      <p:pic>
        <p:nvPicPr>
          <p:cNvPr id="4" name="Tijdelijke aanduiding voor inhoud 3" descr="CjY6-z8W0AAB33_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960" r="-27960"/>
          <a:stretch>
            <a:fillRect/>
          </a:stretch>
        </p:blipFill>
        <p:spPr>
          <a:xfrm>
            <a:off x="-645545" y="1690689"/>
            <a:ext cx="7271198" cy="3998879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776" y="4253228"/>
            <a:ext cx="2425345" cy="244188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834" y="2069438"/>
            <a:ext cx="3241334" cy="324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65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Tijdsbeeld belangrijk! </a:t>
            </a:r>
            <a:br>
              <a:rPr lang="nl-NL" dirty="0"/>
            </a:br>
            <a:r>
              <a:rPr lang="nl-NL" sz="2000" dirty="0"/>
              <a:t>Om ontstaan verschillende popstijlen te begrijpen</a:t>
            </a:r>
            <a:endParaRPr lang="nl-NL" dirty="0"/>
          </a:p>
        </p:txBody>
      </p:sp>
      <p:pic>
        <p:nvPicPr>
          <p:cNvPr id="6" name="Tijdelijke aanduiding voor inhoud 5" descr="f9c5b8b63e373fdd387bdd74a6ecbf5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6652" y="1584774"/>
            <a:ext cx="2506497" cy="2087989"/>
          </a:xfrm>
        </p:spPr>
      </p:pic>
      <p:pic>
        <p:nvPicPr>
          <p:cNvPr id="7" name="Afbeelding 6" descr="CWAVQRWXIAAr2Ix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5945" y="1356914"/>
            <a:ext cx="1566719" cy="2216528"/>
          </a:xfrm>
          <a:prstGeom prst="rect">
            <a:avLst/>
          </a:prstGeom>
        </p:spPr>
      </p:pic>
      <p:pic>
        <p:nvPicPr>
          <p:cNvPr id="9" name="Afbeelding 8" descr="BeSqhtTIEAAvUPF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98" y="4025902"/>
            <a:ext cx="2765251" cy="2800532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-2657934" y="42800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9079316" y="22105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-2187504" y="39272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14" name="Afbeelding 13" descr="B7-krOGIYAE1wl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376" y="4857255"/>
            <a:ext cx="1975810" cy="1567612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1709" y="4686619"/>
            <a:ext cx="2375676" cy="209550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600" y="2652752"/>
            <a:ext cx="1831176" cy="1676296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421" y="4857255"/>
            <a:ext cx="1408918" cy="1628725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10325958" y="40448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154" y="1417638"/>
            <a:ext cx="1177750" cy="110360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1709" y="1577292"/>
            <a:ext cx="1692577" cy="209547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301" y="3692399"/>
            <a:ext cx="1673215" cy="78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03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Schermafbeelding 2016-10-10 om 20.48.01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40" r="-5340"/>
          <a:stretch>
            <a:fillRect/>
          </a:stretch>
        </p:blipFill>
        <p:spPr>
          <a:xfrm>
            <a:off x="-128588" y="500064"/>
            <a:ext cx="9272588" cy="6357936"/>
          </a:xfrm>
        </p:spPr>
      </p:pic>
    </p:spTree>
    <p:extLst>
      <p:ext uri="{BB962C8B-B14F-4D97-AF65-F5344CB8AC3E}">
        <p14:creationId xmlns:p14="http://schemas.microsoft.com/office/powerpoint/2010/main" val="145638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 err="1">
                <a:latin typeface="Arial" charset="0"/>
                <a:ea typeface="ＭＳ Ｐゴシック" charset="0"/>
                <a:cs typeface="ＭＳ Ｐゴシック" charset="0"/>
              </a:rPr>
              <a:t>Herken</a:t>
            </a:r>
            <a:r>
              <a:rPr lang="en-US" sz="3600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latin typeface="Arial" charset="0"/>
                <a:ea typeface="ＭＳ Ｐゴシック" charset="0"/>
                <a:cs typeface="ＭＳ Ｐゴシック" charset="0"/>
              </a:rPr>
              <a:t>je</a:t>
            </a:r>
            <a:r>
              <a:rPr lang="en-US" sz="3600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latin typeface="Arial" charset="0"/>
                <a:ea typeface="ＭＳ Ｐゴシック" charset="0"/>
                <a:cs typeface="ＭＳ Ｐゴシック" charset="0"/>
              </a:rPr>
              <a:t>onderstaande</a:t>
            </a:r>
            <a:r>
              <a:rPr lang="en-US" sz="3600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b="1" dirty="0" err="1">
                <a:latin typeface="Arial" charset="0"/>
                <a:ea typeface="ＭＳ Ｐゴシック" charset="0"/>
                <a:cs typeface="ＭＳ Ｐゴシック" charset="0"/>
              </a:rPr>
              <a:t>muziekstijlen</a:t>
            </a:r>
            <a:r>
              <a:rPr lang="en-US" sz="3600" b="1" dirty="0">
                <a:latin typeface="Arial" charset="0"/>
                <a:ea typeface="ＭＳ Ｐゴシック" charset="0"/>
                <a:cs typeface="ＭＳ Ｐゴシック" charset="0"/>
              </a:rPr>
              <a:t> ?</a:t>
            </a:r>
            <a:endParaRPr lang="nl-NL" sz="36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1600" dirty="0">
                <a:latin typeface="Verdana" charset="0"/>
                <a:ea typeface="ＭＳ Ｐゴシック" charset="0"/>
                <a:cs typeface="ＭＳ Ｐゴシック" charset="0"/>
                <a:hlinkClick r:id="rId3"/>
              </a:rPr>
              <a:t>http://www.youtube.com/watch?v=Ky5_WeQWfeY</a:t>
            </a: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+mj-lt"/>
              <a:buAutoNum type="arabicPeriod"/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  <a:hlinkClick r:id="rId4"/>
            </a:endParaRP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1600" dirty="0">
                <a:latin typeface="Verdana" charset="0"/>
                <a:ea typeface="ＭＳ Ｐゴシック" charset="0"/>
                <a:cs typeface="ＭＳ Ｐゴシック" charset="0"/>
                <a:hlinkClick r:id="rId4"/>
              </a:rPr>
              <a:t>https://www.youtube.com/watch?v=kl1hgXfX5-U</a:t>
            </a: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+mj-lt"/>
              <a:buAutoNum type="arabicPeriod"/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  <a:hlinkClick r:id="rId5"/>
            </a:endParaRPr>
          </a:p>
          <a:p>
            <a:pPr marL="342900" indent="-3429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1600" dirty="0">
                <a:latin typeface="Verdana" charset="0"/>
                <a:ea typeface="ＭＳ Ｐゴシック" charset="0"/>
                <a:cs typeface="ＭＳ Ｐゴシック" charset="0"/>
                <a:hlinkClick r:id="rId5"/>
              </a:rPr>
              <a:t>http://www.youtube.com/watch?v=14S_s2epMaA</a:t>
            </a: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+mj-lt"/>
              <a:buAutoNum type="arabicPeriod"/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  <a:defRPr/>
            </a:pPr>
            <a:r>
              <a:rPr lang="nl-NL" sz="1600" dirty="0">
                <a:hlinkClick r:id="rId6"/>
              </a:rPr>
              <a:t>https://www.youtube.com/watch?v=sLf4i078eDc</a:t>
            </a: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  <a:defRPr/>
            </a:pPr>
            <a:r>
              <a:rPr lang="nl-NL" sz="1600" dirty="0">
                <a:hlinkClick r:id="rId7"/>
              </a:rPr>
              <a:t>https://www.youtube.com/watch?v=OQvOADQJdaU</a:t>
            </a:r>
            <a:endParaRPr lang="nl-NL" sz="1600" dirty="0"/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  <a:defRPr/>
            </a:pPr>
            <a:endParaRPr lang="nl-NL" sz="1600" dirty="0"/>
          </a:p>
          <a:p>
            <a:pPr marL="342900" indent="-342900">
              <a:lnSpc>
                <a:spcPct val="80000"/>
              </a:lnSpc>
              <a:buFont typeface="+mj-lt"/>
              <a:buAutoNum type="arabicPeriod"/>
              <a:defRPr/>
            </a:pPr>
            <a:r>
              <a:rPr lang="nl-NL" sz="1600" dirty="0">
                <a:hlinkClick r:id="rId8"/>
              </a:rPr>
              <a:t>https://www.youtube.com/watch?v=eH3giaIzONA</a:t>
            </a:r>
            <a:endParaRPr lang="nl-NL" sz="1600" dirty="0"/>
          </a:p>
          <a:p>
            <a:pPr>
              <a:lnSpc>
                <a:spcPct val="80000"/>
              </a:lnSpc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defRPr/>
            </a:pPr>
            <a:endParaRPr lang="en-US" sz="16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413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4FD25-A367-5147-9FCB-DCEDF105A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Antwoorden muziekstijlen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2375FE-5295-2743-8636-71A6774F5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klassieke soul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metal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gabbers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rap 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punk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disco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4798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b="1" dirty="0">
                <a:solidFill>
                  <a:srgbClr val="FF0000"/>
                </a:solidFill>
              </a:rPr>
              <a:t>Wat is Massacultuur?</a:t>
            </a:r>
            <a:br>
              <a:rPr lang="nl-NL" sz="3600" dirty="0">
                <a:solidFill>
                  <a:srgbClr val="FF0000"/>
                </a:solidFill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b="1" dirty="0"/>
              <a:t>Massacultuur </a:t>
            </a:r>
            <a:r>
              <a:rPr lang="nl-NL" sz="4000" dirty="0"/>
              <a:t>1950-NU</a:t>
            </a:r>
          </a:p>
          <a:p>
            <a:pPr marL="0" indent="0">
              <a:buNone/>
            </a:pPr>
            <a:endParaRPr lang="nl-NL" sz="4000" dirty="0"/>
          </a:p>
          <a:p>
            <a:pPr marL="0" indent="0">
              <a:buNone/>
            </a:pPr>
            <a:r>
              <a:rPr lang="nl-NL" sz="4000" dirty="0"/>
              <a:t>Wat is kenmerkend voor de massacultuur?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9308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b="1" u="sng" dirty="0"/>
              <a:t>Je kunst overal naar </a:t>
            </a:r>
            <a:br>
              <a:rPr lang="nl-NL" b="1" u="sng" dirty="0"/>
            </a:br>
            <a:r>
              <a:rPr lang="nl-NL" b="1" u="sng" dirty="0"/>
              <a:t>muziek luisteren</a:t>
            </a:r>
            <a:endParaRPr lang="nl-NL" b="1" dirty="0"/>
          </a:p>
        </p:txBody>
      </p:sp>
      <p:pic>
        <p:nvPicPr>
          <p:cNvPr id="15362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35624" y="974361"/>
            <a:ext cx="3343743" cy="2250749"/>
          </a:xfrm>
        </p:spPr>
      </p:pic>
      <p:pic>
        <p:nvPicPr>
          <p:cNvPr id="15363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638" y="1690689"/>
            <a:ext cx="3436618" cy="225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Afbeelding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13" y="4522973"/>
            <a:ext cx="2504294" cy="189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Afbeelding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4150" y="4010025"/>
            <a:ext cx="2668588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625" y="3605212"/>
            <a:ext cx="3280367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27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pic>
        <p:nvPicPr>
          <p:cNvPr id="16386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3911" y="3129499"/>
            <a:ext cx="2003655" cy="1425316"/>
          </a:xfrm>
        </p:spPr>
      </p:pic>
      <p:pic>
        <p:nvPicPr>
          <p:cNvPr id="16387" name="Afbeelding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880" y="469590"/>
            <a:ext cx="2933794" cy="225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Afbeelding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7623" y="3265774"/>
            <a:ext cx="23304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Afbeelding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5024" y="3129499"/>
            <a:ext cx="27876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 descr="Edison Standard Suitcase 1900 (zij)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31" y="326729"/>
            <a:ext cx="2689264" cy="2536209"/>
          </a:xfrm>
          <a:prstGeom prst="rect">
            <a:avLst/>
          </a:prstGeom>
        </p:spPr>
      </p:pic>
      <p:pic>
        <p:nvPicPr>
          <p:cNvPr id="4" name="Afbeelding 3" descr="CmHzhf4WIAAJ2ep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183" y="350584"/>
            <a:ext cx="1871662" cy="2812942"/>
          </a:xfrm>
          <a:prstGeom prst="rect">
            <a:avLst/>
          </a:prstGeom>
        </p:spPr>
      </p:pic>
      <p:pic>
        <p:nvPicPr>
          <p:cNvPr id="5" name="Afbeelding 4" descr="philips_sq60_071201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198" y="5266360"/>
            <a:ext cx="1458912" cy="1053927"/>
          </a:xfrm>
          <a:prstGeom prst="rect">
            <a:avLst/>
          </a:prstGeom>
        </p:spPr>
      </p:pic>
      <p:pic>
        <p:nvPicPr>
          <p:cNvPr id="6" name="Afbeelding 5" descr="index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31" y="4753153"/>
            <a:ext cx="3400896" cy="2077907"/>
          </a:xfrm>
          <a:prstGeom prst="rect">
            <a:avLst/>
          </a:prstGeom>
        </p:spPr>
      </p:pic>
      <p:pic>
        <p:nvPicPr>
          <p:cNvPr id="7" name="Afbeelding 6" descr="walkman1_1436143i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001" y="3061277"/>
            <a:ext cx="1661412" cy="171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90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a24cc8759fb7036d8b164e7e044693ad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8394" r="-88394"/>
          <a:stretch>
            <a:fillRect/>
          </a:stretch>
        </p:blipFill>
        <p:spPr>
          <a:xfrm>
            <a:off x="-1761067" y="863600"/>
            <a:ext cx="8415867" cy="5262563"/>
          </a:xfrm>
        </p:spPr>
      </p:pic>
      <p:pic>
        <p:nvPicPr>
          <p:cNvPr id="5" name="Afbeelding 4" descr="ecf0e5450e60caff88d93a35069de6a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267" y="3183466"/>
            <a:ext cx="375496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74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flipH="1" flipV="1">
            <a:off x="6461509" y="319406"/>
            <a:ext cx="2112865" cy="2168960"/>
          </a:xfrm>
        </p:spPr>
        <p:txBody>
          <a:bodyPr>
            <a:normAutofit/>
          </a:bodyPr>
          <a:lstStyle/>
          <a:p>
            <a:pPr>
              <a:defRPr/>
            </a:pPr>
            <a:endParaRPr lang="nl-NL" b="1" dirty="0"/>
          </a:p>
        </p:txBody>
      </p:sp>
      <p:pic>
        <p:nvPicPr>
          <p:cNvPr id="17410" name="Tijdelijke aanduiding voor inhoud 3" descr="Afbeelding 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35" y="1348493"/>
            <a:ext cx="8732730" cy="4812463"/>
          </a:xfrm>
        </p:spPr>
      </p:pic>
    </p:spTree>
    <p:extLst>
      <p:ext uri="{BB962C8B-B14F-4D97-AF65-F5344CB8AC3E}">
        <p14:creationId xmlns:p14="http://schemas.microsoft.com/office/powerpoint/2010/main" val="4103905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b="1" dirty="0"/>
              <a:t>Muziek in de Massacultuur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l-NL" sz="2400" b="1" dirty="0">
                <a:solidFill>
                  <a:srgbClr val="FF0000"/>
                </a:solidFill>
              </a:rPr>
              <a:t>Altijd</a:t>
            </a:r>
            <a:r>
              <a:rPr lang="nl-NL" sz="2400" dirty="0"/>
              <a:t> en </a:t>
            </a:r>
            <a:r>
              <a:rPr lang="nl-NL" sz="2400" b="1" dirty="0">
                <a:solidFill>
                  <a:srgbClr val="FF0000"/>
                </a:solidFill>
              </a:rPr>
              <a:t>overal</a:t>
            </a:r>
            <a:r>
              <a:rPr lang="nl-NL" sz="2400" dirty="0"/>
              <a:t> muziek </a:t>
            </a:r>
          </a:p>
          <a:p>
            <a:pPr marL="0" indent="0">
              <a:buNone/>
              <a:defRPr/>
            </a:pPr>
            <a:r>
              <a:rPr lang="nl-NL" sz="2400" dirty="0"/>
              <a:t>Niet meer gericht op bijzondere gebeurtenissen zoals in de kerk/paleis etc. Uit de context gehaald</a:t>
            </a:r>
          </a:p>
          <a:p>
            <a:pPr marL="0" indent="0">
              <a:buNone/>
              <a:defRPr/>
            </a:pPr>
            <a:r>
              <a:rPr lang="nl-NL" sz="2400" dirty="0"/>
              <a:t> </a:t>
            </a:r>
          </a:p>
          <a:p>
            <a:pPr>
              <a:defRPr/>
            </a:pPr>
            <a:r>
              <a:rPr lang="nl-NL" sz="2400" dirty="0"/>
              <a:t>Gebruikt als </a:t>
            </a:r>
            <a:r>
              <a:rPr lang="nl-NL" sz="2400" b="1" dirty="0">
                <a:solidFill>
                  <a:srgbClr val="FF0000"/>
                </a:solidFill>
              </a:rPr>
              <a:t>vermaak </a:t>
            </a:r>
            <a:r>
              <a:rPr lang="nl-NL" sz="2400" dirty="0"/>
              <a:t>/ </a:t>
            </a:r>
            <a:r>
              <a:rPr lang="nl-NL" sz="2400" b="1" dirty="0">
                <a:solidFill>
                  <a:srgbClr val="FF0000"/>
                </a:solidFill>
              </a:rPr>
              <a:t>vluchtmiddel</a:t>
            </a:r>
          </a:p>
          <a:p>
            <a:pPr marL="0" indent="0">
              <a:buNone/>
              <a:defRPr/>
            </a:pPr>
            <a:r>
              <a:rPr lang="nl-NL" sz="2400" b="1" dirty="0"/>
              <a:t> </a:t>
            </a:r>
          </a:p>
          <a:p>
            <a:pPr>
              <a:defRPr/>
            </a:pPr>
            <a:r>
              <a:rPr lang="nl-NL" sz="2400" dirty="0"/>
              <a:t>Muziek is </a:t>
            </a:r>
            <a:r>
              <a:rPr lang="nl-NL" sz="2400" b="1" dirty="0">
                <a:solidFill>
                  <a:srgbClr val="FF0000"/>
                </a:solidFill>
              </a:rPr>
              <a:t>handelswaar </a:t>
            </a:r>
            <a:r>
              <a:rPr lang="nl-NL" sz="2400" dirty="0"/>
              <a:t>geworden </a:t>
            </a:r>
          </a:p>
          <a:p>
            <a:pPr marL="0" indent="0">
              <a:buNone/>
              <a:defRPr/>
            </a:pPr>
            <a:endParaRPr lang="nl-NL" sz="2400" dirty="0"/>
          </a:p>
          <a:p>
            <a:pPr>
              <a:defRPr/>
            </a:pPr>
            <a:r>
              <a:rPr lang="nl-NL" sz="2400" dirty="0"/>
              <a:t>Maar ook: </a:t>
            </a:r>
            <a:r>
              <a:rPr lang="nl-NL" sz="2400" b="1" dirty="0">
                <a:solidFill>
                  <a:srgbClr val="FF0000"/>
                </a:solidFill>
              </a:rPr>
              <a:t>Toegankelijk</a:t>
            </a:r>
            <a:r>
              <a:rPr lang="nl-NL" sz="2400" dirty="0"/>
              <a:t> / </a:t>
            </a:r>
            <a:r>
              <a:rPr lang="nl-NL" sz="2400" b="1" dirty="0"/>
              <a:t>Voor ieder </a:t>
            </a:r>
            <a:r>
              <a:rPr lang="nl-NL" sz="2400" b="1" dirty="0">
                <a:solidFill>
                  <a:srgbClr val="FF0000"/>
                </a:solidFill>
              </a:rPr>
              <a:t>bereikbaar</a:t>
            </a:r>
            <a:r>
              <a:rPr lang="nl-NL" sz="2400" b="1" dirty="0"/>
              <a:t> / </a:t>
            </a:r>
            <a:r>
              <a:rPr lang="nl-NL" sz="2400" b="1" dirty="0">
                <a:solidFill>
                  <a:srgbClr val="FF0000"/>
                </a:solidFill>
              </a:rPr>
              <a:t>Veel keuze 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710375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0F1629-069D-B84C-A6E0-7C958DE85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/>
              <a:t>Jaren 50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25AEE8-3211-864D-8989-2163F0C41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5400" b="1" dirty="0">
                <a:solidFill>
                  <a:srgbClr val="FF0000"/>
                </a:solidFill>
              </a:rPr>
              <a:t>POPMUZIEK en JONGERENCULTUUR </a:t>
            </a:r>
          </a:p>
          <a:p>
            <a:pPr marL="0" indent="0">
              <a:buNone/>
            </a:pPr>
            <a:r>
              <a:rPr lang="nl-NL" sz="5400" dirty="0"/>
              <a:t>worden “geboren”</a:t>
            </a:r>
          </a:p>
          <a:p>
            <a:pPr marL="0" indent="0">
              <a:buNone/>
            </a:pPr>
            <a:r>
              <a:rPr lang="nl-NL" sz="5400" dirty="0"/>
              <a:t>Compleet NIEUW</a:t>
            </a:r>
          </a:p>
        </p:txBody>
      </p:sp>
    </p:spTree>
    <p:extLst>
      <p:ext uri="{BB962C8B-B14F-4D97-AF65-F5344CB8AC3E}">
        <p14:creationId xmlns:p14="http://schemas.microsoft.com/office/powerpoint/2010/main" val="2120259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2400" dirty="0"/>
          </a:p>
          <a:p>
            <a:r>
              <a:rPr lang="nl-NL" sz="2400" dirty="0"/>
              <a:t>Opkomst jongerencultuur eind jaren 50</a:t>
            </a:r>
          </a:p>
          <a:p>
            <a:endParaRPr lang="nl-NL" sz="2400" dirty="0"/>
          </a:p>
          <a:p>
            <a:r>
              <a:rPr lang="nl-NL" sz="2400" u="sng" dirty="0"/>
              <a:t>Wederopbouw </a:t>
            </a:r>
            <a:r>
              <a:rPr lang="nl-NL" sz="2400" dirty="0"/>
              <a:t>– weinig afleiding voor jongeren</a:t>
            </a:r>
          </a:p>
          <a:p>
            <a:r>
              <a:rPr lang="nl-NL" sz="2400" dirty="0"/>
              <a:t>Opkomst </a:t>
            </a:r>
            <a:r>
              <a:rPr lang="nl-NL" sz="2400" u="sng" dirty="0"/>
              <a:t>consumptiemaatschappij</a:t>
            </a:r>
          </a:p>
          <a:p>
            <a:r>
              <a:rPr lang="nl-NL" sz="2400" dirty="0"/>
              <a:t>Oude instituten: kerk, staat, ouders, school </a:t>
            </a:r>
            <a:r>
              <a:rPr lang="nl-NL" sz="2400" b="1" u="sng" dirty="0"/>
              <a:t>verliezen</a:t>
            </a:r>
            <a:r>
              <a:rPr lang="nl-NL" sz="2400" dirty="0"/>
              <a:t> gezag</a:t>
            </a:r>
          </a:p>
          <a:p>
            <a:r>
              <a:rPr lang="nl-NL" sz="2400" dirty="0"/>
              <a:t>Meer </a:t>
            </a:r>
            <a:r>
              <a:rPr lang="nl-NL" sz="2400" u="sng" dirty="0"/>
              <a:t>vrije tijd en gel</a:t>
            </a:r>
            <a:r>
              <a:rPr lang="nl-NL" sz="2400" dirty="0"/>
              <a:t>d te besteden</a:t>
            </a:r>
          </a:p>
          <a:p>
            <a:r>
              <a:rPr lang="nl-NL" sz="2400" u="sng" dirty="0"/>
              <a:t>Normen en waarden </a:t>
            </a:r>
            <a:r>
              <a:rPr lang="nl-NL" sz="2400" dirty="0"/>
              <a:t>veranderen </a:t>
            </a:r>
          </a:p>
          <a:p>
            <a:r>
              <a:rPr lang="nl-NL" sz="2400" dirty="0"/>
              <a:t>Meer </a:t>
            </a:r>
            <a:r>
              <a:rPr lang="nl-NL" sz="2400" u="sng" dirty="0"/>
              <a:t>onderwijs</a:t>
            </a:r>
            <a:r>
              <a:rPr lang="nl-NL" sz="2400" dirty="0"/>
              <a:t> zorgt voor kritischer blik op samenleving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4" name="Afbeelding 3" descr="Schermafbeelding 2016-10-18 om 16.06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432800" cy="160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3908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</TotalTime>
  <Words>308</Words>
  <Application>Microsoft Macintosh PowerPoint</Application>
  <PresentationFormat>Diavoorstelling (4:3)</PresentationFormat>
  <Paragraphs>78</Paragraphs>
  <Slides>19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Verdana</vt:lpstr>
      <vt:lpstr>Wingdings</vt:lpstr>
      <vt:lpstr>Kantoorthema</vt:lpstr>
      <vt:lpstr>Herhaling Massacultuur</vt:lpstr>
      <vt:lpstr>Wat is Massacultuur? </vt:lpstr>
      <vt:lpstr>Je kunst overal naar  muziek luisteren</vt:lpstr>
      <vt:lpstr>PowerPoint-presentatie</vt:lpstr>
      <vt:lpstr>PowerPoint-presentatie</vt:lpstr>
      <vt:lpstr>PowerPoint-presentatie</vt:lpstr>
      <vt:lpstr>Muziek in de Massacultuur</vt:lpstr>
      <vt:lpstr>Jaren 50</vt:lpstr>
      <vt:lpstr>PowerPoint-presentatie</vt:lpstr>
      <vt:lpstr>PowerPoint-presentatie</vt:lpstr>
      <vt:lpstr>Popcultuur</vt:lpstr>
      <vt:lpstr>Jongerencultuur en subcultuur</vt:lpstr>
      <vt:lpstr>PowerPoint-presentatie</vt:lpstr>
      <vt:lpstr>PowerPoint-presentatie</vt:lpstr>
      <vt:lpstr>Sterrendom en fans</vt:lpstr>
      <vt:lpstr>Tijdsbeeld belangrijk!  Om ontstaan verschillende popstijlen te begrijpen</vt:lpstr>
      <vt:lpstr>PowerPoint-presentatie</vt:lpstr>
      <vt:lpstr>Herken je onderstaande muziekstijlen ?</vt:lpstr>
      <vt:lpstr>Antwoorden muziekstijlen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Herhaling Massacultuur</dc:title>
  <dc:creator>ATC</dc:creator>
  <cp:lastModifiedBy>nelleke bak</cp:lastModifiedBy>
  <cp:revision>153</cp:revision>
  <dcterms:created xsi:type="dcterms:W3CDTF">2014-10-05T12:25:15Z</dcterms:created>
  <dcterms:modified xsi:type="dcterms:W3CDTF">2020-08-28T14:08:43Z</dcterms:modified>
</cp:coreProperties>
</file>